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Medium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EB Garamond Medium"/>
      <p:regular r:id="rId35"/>
      <p:bold r:id="rId36"/>
      <p:italic r:id="rId37"/>
      <p:boldItalic r:id="rId38"/>
    </p:embeddedFont>
    <p:embeddedFont>
      <p:font typeface="EB Garamond SemiBold"/>
      <p:regular r:id="rId39"/>
      <p:bold r:id="rId40"/>
      <p:italic r:id="rId41"/>
      <p:boldItalic r:id="rId42"/>
    </p:embeddedFont>
    <p:embeddedFont>
      <p:font typeface="EB Garamond"/>
      <p:regular r:id="rId43"/>
      <p:bold r:id="rId44"/>
      <p:italic r:id="rId45"/>
      <p:boldItalic r:id="rId46"/>
    </p:embeddedFont>
    <p:embeddedFont>
      <p:font typeface="EB Garamond ExtraBold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SemiBold-bold.fntdata"/><Relationship Id="rId20" Type="http://schemas.openxmlformats.org/officeDocument/2006/relationships/slide" Target="slides/slide15.xml"/><Relationship Id="rId42" Type="http://schemas.openxmlformats.org/officeDocument/2006/relationships/font" Target="fonts/EBGaramondSemiBold-boldItalic.fntdata"/><Relationship Id="rId41" Type="http://schemas.openxmlformats.org/officeDocument/2006/relationships/font" Target="fonts/EBGaramondSemiBold-italic.fntdata"/><Relationship Id="rId22" Type="http://schemas.openxmlformats.org/officeDocument/2006/relationships/slide" Target="slides/slide17.xml"/><Relationship Id="rId44" Type="http://schemas.openxmlformats.org/officeDocument/2006/relationships/font" Target="fonts/EBGaramond-bold.fntdata"/><Relationship Id="rId21" Type="http://schemas.openxmlformats.org/officeDocument/2006/relationships/slide" Target="slides/slide16.xml"/><Relationship Id="rId43" Type="http://schemas.openxmlformats.org/officeDocument/2006/relationships/font" Target="fonts/EBGaramond-regular.fntdata"/><Relationship Id="rId24" Type="http://schemas.openxmlformats.org/officeDocument/2006/relationships/slide" Target="slides/slide19.xml"/><Relationship Id="rId46" Type="http://schemas.openxmlformats.org/officeDocument/2006/relationships/font" Target="fonts/EBGaramond-boldItalic.fntdata"/><Relationship Id="rId23" Type="http://schemas.openxmlformats.org/officeDocument/2006/relationships/slide" Target="slides/slide18.xml"/><Relationship Id="rId45" Type="http://schemas.openxmlformats.org/officeDocument/2006/relationships/font" Target="fonts/EBGaramon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EBGaramondExtraBold-boldItalic.fntdata"/><Relationship Id="rId25" Type="http://schemas.openxmlformats.org/officeDocument/2006/relationships/slide" Target="slides/slide20.xml"/><Relationship Id="rId47" Type="http://schemas.openxmlformats.org/officeDocument/2006/relationships/font" Target="fonts/EBGaramondExtraBold-bold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EBGaramondMedium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EBGaramondMedium-italic.fntdata"/><Relationship Id="rId14" Type="http://schemas.openxmlformats.org/officeDocument/2006/relationships/slide" Target="slides/slide9.xml"/><Relationship Id="rId36" Type="http://schemas.openxmlformats.org/officeDocument/2006/relationships/font" Target="fonts/EBGaramondMedium-bold.fntdata"/><Relationship Id="rId17" Type="http://schemas.openxmlformats.org/officeDocument/2006/relationships/slide" Target="slides/slide12.xml"/><Relationship Id="rId39" Type="http://schemas.openxmlformats.org/officeDocument/2006/relationships/font" Target="fonts/EBGaramond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EBGaramond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e1e79895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e1e79895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e1e79895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e1e79895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d7cf6a0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d7cf6a0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d7f413f88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d7f413f8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d7cf6a00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d7cf6a0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d7cf6a0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d7cf6a0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d7f413f8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d7f413f8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d7f413f8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d7f413f8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d7f413f88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d7f413f88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d7f413f8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d7f413f8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e1e79895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e1e79895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d7f413f8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d7f413f8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d7f413f8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d7f413f8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e1e79895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e1e79895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e1e79895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e1e79895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e1e79895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e1e79895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e1e79895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e1e79895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e1e79895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e1e79895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ara_1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 Medium"/>
              <a:buNone/>
              <a:defRPr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700"/>
              <a:buFont typeface="Roboto"/>
              <a:buNone/>
              <a:defRPr sz="17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 sz="1400">
                <a:solidFill>
                  <a:srgbClr val="44546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>
                <a:solidFill>
                  <a:srgbClr val="44546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>
                <a:solidFill>
                  <a:srgbClr val="44546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ara_1 1">
  <p:cSld name="TITLE_AND_BODY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type="title"/>
          </p:nvPr>
        </p:nvSpPr>
        <p:spPr>
          <a:xfrm>
            <a:off x="311700" y="297975"/>
            <a:ext cx="5658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 Medium"/>
              <a:buNone/>
              <a:defRPr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llustration 1">
  <p:cSld name="TITLE_AND_BODY_2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/>
          <p:nvPr>
            <p:ph type="title"/>
          </p:nvPr>
        </p:nvSpPr>
        <p:spPr>
          <a:xfrm>
            <a:off x="3824650" y="1887900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Font typeface="Roboto Medium"/>
              <a:buNone/>
              <a:defRPr sz="34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5544" l="16734" r="16727" t="0"/>
          <a:stretch/>
        </p:blipFill>
        <p:spPr>
          <a:xfrm>
            <a:off x="0" y="0"/>
            <a:ext cx="3422449" cy="48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llustration 2">
  <p:cSld name="TITLE_AND_BODY_2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b="37190" l="2095" r="0" t="37187"/>
          <a:stretch/>
        </p:blipFill>
        <p:spPr>
          <a:xfrm>
            <a:off x="0" y="3540450"/>
            <a:ext cx="5035602" cy="131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73135" l="16309" r="3817" t="1242"/>
          <a:stretch/>
        </p:blipFill>
        <p:spPr>
          <a:xfrm>
            <a:off x="5035600" y="3540450"/>
            <a:ext cx="4108401" cy="13178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title"/>
          </p:nvPr>
        </p:nvSpPr>
        <p:spPr>
          <a:xfrm>
            <a:off x="225735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Font typeface="Roboto Medium"/>
              <a:buNone/>
              <a:defRPr sz="34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itle + Para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type="title"/>
          </p:nvPr>
        </p:nvSpPr>
        <p:spPr>
          <a:xfrm>
            <a:off x="5230850" y="1085125"/>
            <a:ext cx="3270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100"/>
              <a:buFont typeface="Roboto Medium"/>
              <a:buNone/>
              <a:defRPr sz="21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5230850" y="2096225"/>
            <a:ext cx="32220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1986" l="19110" r="19117" t="1987"/>
          <a:stretch/>
        </p:blipFill>
        <p:spPr>
          <a:xfrm>
            <a:off x="350869" y="561364"/>
            <a:ext cx="4122900" cy="39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 Care + Title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ve A Mark + Title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riment.Learn.Grow + title">
  <p:cSld name="MAIN_POI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 With The Best + Title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All Pillars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All Pillars 1">
  <p:cSld name="BIG_NUMBER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- Rally Cry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rtiary logos">
  <p:cSld name="CUSTO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blue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green">
  <p:cSld name="TITLE_AND_TWO_COLUMNS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399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orange">
  <p:cSld name="TITLE_AND_TWO_COLUMNS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purple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red">
  <p:cSld name="TITLE_AND_TWO_COLUMNS_1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"/>
            <a:ext cx="9143997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40" name="Google Shape;140;p26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892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1pPr>
            <a:lvl2pPr indent="-28892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28892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4pPr>
            <a:lvl5pPr indent="-28892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5pPr>
            <a:lvl6pPr indent="-28892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■"/>
              <a:defRPr sz="950">
                <a:solidFill>
                  <a:schemeClr val="lt1"/>
                </a:solidFill>
              </a:defRPr>
            </a:lvl6pPr>
            <a:lvl7pPr indent="-28892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7pPr>
            <a:lvl8pPr indent="-28892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8pPr>
            <a:lvl9pPr indent="-28892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■"/>
              <a:defRPr sz="9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-Rally Cry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473875" y="1342650"/>
            <a:ext cx="32085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None/>
              <a:defRPr b="1" sz="4200">
                <a:solidFill>
                  <a:srgbClr val="FFDE1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>
            <p:ph type="title"/>
          </p:nvPr>
        </p:nvSpPr>
        <p:spPr>
          <a:xfrm>
            <a:off x="473875" y="1342650"/>
            <a:ext cx="32085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None/>
              <a:defRPr b="1" sz="4200">
                <a:solidFill>
                  <a:srgbClr val="FFDE1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+ Illustration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7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-Rally Cry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">
  <p:cSld name="SECTION_HEADER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"/>
            <a:ext cx="9144003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 1">
  <p:cSld name="SECTION_HEADER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"/>
            <a:ext cx="9144003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22854" l="0" r="0" t="31132"/>
          <a:stretch/>
        </p:blipFill>
        <p:spPr>
          <a:xfrm>
            <a:off x="0" y="13200"/>
            <a:ext cx="6283800" cy="29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329950" y="290130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329950" y="445560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38796" l="0" r="54627" t="14773"/>
          <a:stretch/>
        </p:blipFill>
        <p:spPr>
          <a:xfrm>
            <a:off x="6283800" y="0"/>
            <a:ext cx="2860200" cy="29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 rot="-5400000">
            <a:off x="7936450" y="-272875"/>
            <a:ext cx="600000" cy="183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27C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011" y="336837"/>
            <a:ext cx="1591055" cy="59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CUSTOM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hoto 1">
  <p:cSld name="TITLE_AND_BOD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/>
          <p:nvPr>
            <p:ph type="title"/>
          </p:nvPr>
        </p:nvSpPr>
        <p:spPr>
          <a:xfrm>
            <a:off x="311700" y="450375"/>
            <a:ext cx="5959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"/>
              <a:buNone/>
              <a:defRPr b="1">
                <a:solidFill>
                  <a:srgbClr val="027C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title"/>
          </p:nvPr>
        </p:nvSpPr>
        <p:spPr>
          <a:xfrm>
            <a:off x="731331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3" type="title"/>
          </p:nvPr>
        </p:nvSpPr>
        <p:spPr>
          <a:xfrm>
            <a:off x="731256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4" type="title"/>
          </p:nvPr>
        </p:nvSpPr>
        <p:spPr>
          <a:xfrm>
            <a:off x="3456581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5" type="title"/>
          </p:nvPr>
        </p:nvSpPr>
        <p:spPr>
          <a:xfrm>
            <a:off x="3456506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6" type="title"/>
          </p:nvPr>
        </p:nvSpPr>
        <p:spPr>
          <a:xfrm>
            <a:off x="6181906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7" type="title"/>
          </p:nvPr>
        </p:nvSpPr>
        <p:spPr>
          <a:xfrm>
            <a:off x="6181831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0" name="Google Shape;50;p9"/>
          <p:cNvSpPr/>
          <p:nvPr>
            <p:ph idx="8" type="pic"/>
          </p:nvPr>
        </p:nvSpPr>
        <p:spPr>
          <a:xfrm>
            <a:off x="97635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9"/>
          <p:cNvSpPr/>
          <p:nvPr>
            <p:ph idx="9" type="pic"/>
          </p:nvPr>
        </p:nvSpPr>
        <p:spPr>
          <a:xfrm>
            <a:off x="365060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" name="Google Shape;52;p9"/>
          <p:cNvSpPr/>
          <p:nvPr>
            <p:ph idx="13" type="pic"/>
          </p:nvPr>
        </p:nvSpPr>
        <p:spPr>
          <a:xfrm>
            <a:off x="632485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hoto 2">
  <p:cSld name="TITLE_AND_BODY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11700" y="297975"/>
            <a:ext cx="5959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"/>
              <a:buNone/>
              <a:defRPr b="1">
                <a:solidFill>
                  <a:srgbClr val="027C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2" type="title"/>
          </p:nvPr>
        </p:nvSpPr>
        <p:spPr>
          <a:xfrm>
            <a:off x="604763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3" type="title"/>
          </p:nvPr>
        </p:nvSpPr>
        <p:spPr>
          <a:xfrm>
            <a:off x="604763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4" type="title"/>
          </p:nvPr>
        </p:nvSpPr>
        <p:spPr>
          <a:xfrm>
            <a:off x="3302553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5" type="title"/>
          </p:nvPr>
        </p:nvSpPr>
        <p:spPr>
          <a:xfrm>
            <a:off x="3302553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6" type="title"/>
          </p:nvPr>
        </p:nvSpPr>
        <p:spPr>
          <a:xfrm>
            <a:off x="6131538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7" type="title"/>
          </p:nvPr>
        </p:nvSpPr>
        <p:spPr>
          <a:xfrm>
            <a:off x="6131538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8" type="title"/>
          </p:nvPr>
        </p:nvSpPr>
        <p:spPr>
          <a:xfrm>
            <a:off x="604763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9" type="title"/>
          </p:nvPr>
        </p:nvSpPr>
        <p:spPr>
          <a:xfrm>
            <a:off x="604763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3" type="title"/>
          </p:nvPr>
        </p:nvSpPr>
        <p:spPr>
          <a:xfrm>
            <a:off x="3302553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4" type="title"/>
          </p:nvPr>
        </p:nvSpPr>
        <p:spPr>
          <a:xfrm>
            <a:off x="3302553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5" type="title"/>
          </p:nvPr>
        </p:nvSpPr>
        <p:spPr>
          <a:xfrm>
            <a:off x="6131538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6" type="title"/>
          </p:nvPr>
        </p:nvSpPr>
        <p:spPr>
          <a:xfrm>
            <a:off x="6131538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8" name="Google Shape;68;p10"/>
          <p:cNvSpPr/>
          <p:nvPr>
            <p:ph idx="17" type="pic"/>
          </p:nvPr>
        </p:nvSpPr>
        <p:spPr>
          <a:xfrm>
            <a:off x="120610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" name="Google Shape;69;p10"/>
          <p:cNvSpPr/>
          <p:nvPr>
            <p:ph idx="18" type="pic"/>
          </p:nvPr>
        </p:nvSpPr>
        <p:spPr>
          <a:xfrm>
            <a:off x="395325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" name="Google Shape;70;p10"/>
          <p:cNvSpPr/>
          <p:nvPr>
            <p:ph idx="19" type="pic"/>
          </p:nvPr>
        </p:nvSpPr>
        <p:spPr>
          <a:xfrm>
            <a:off x="678225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10"/>
          <p:cNvSpPr/>
          <p:nvPr>
            <p:ph idx="20" type="pic"/>
          </p:nvPr>
        </p:nvSpPr>
        <p:spPr>
          <a:xfrm>
            <a:off x="120610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p10"/>
          <p:cNvSpPr/>
          <p:nvPr>
            <p:ph idx="21" type="pic"/>
          </p:nvPr>
        </p:nvSpPr>
        <p:spPr>
          <a:xfrm>
            <a:off x="395325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10"/>
          <p:cNvSpPr/>
          <p:nvPr>
            <p:ph idx="22" type="pic"/>
          </p:nvPr>
        </p:nvSpPr>
        <p:spPr>
          <a:xfrm>
            <a:off x="678225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413800" y="1886850"/>
            <a:ext cx="6770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02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JEDI  Project Presentation</a:t>
            </a:r>
            <a:endParaRPr b="0" sz="302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02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                     On</a:t>
            </a:r>
            <a:endParaRPr b="0" sz="302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02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FlipFit Gym Application</a:t>
            </a:r>
            <a:endParaRPr b="0" sz="302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t/>
            </a:r>
            <a:endParaRPr sz="4480">
              <a:solidFill>
                <a:schemeClr val="lt1"/>
              </a:solidFill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616475" y="2858250"/>
            <a:ext cx="210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GROUP - F</a:t>
            </a:r>
            <a:endParaRPr b="1" sz="3000"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1751325" y="2001825"/>
            <a:ext cx="19176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Tech Stacks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00" y="423850"/>
            <a:ext cx="3767350" cy="3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700"/>
            <a:ext cx="8771850" cy="46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475" y="4039325"/>
            <a:ext cx="761750" cy="7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/>
        </p:nvSpPr>
        <p:spPr>
          <a:xfrm>
            <a:off x="3102875" y="5451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Our Approach</a:t>
            </a:r>
            <a:endParaRPr sz="2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20" name="Google Shape;220;p41"/>
          <p:cNvSpPr txBox="1"/>
          <p:nvPr/>
        </p:nvSpPr>
        <p:spPr>
          <a:xfrm>
            <a:off x="216625" y="1432625"/>
            <a:ext cx="86376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Introduction and discussion about the previous skills and trainings of each individual.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Brief overview of the project and the tech stacks being used along with installation of the softwares.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Every day discussion on each part of project to be included and the role of that part in the entire application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the model diagrams -Use Case Diagram, Class Diagram, Activity Diagram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Changes introduced in the application according to the arising needs and further implementation.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Everyday with SME/Trainer  discussion of Project progress &amp; Transformation based on UML &amp; Technologies 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/>
        </p:nvSpPr>
        <p:spPr>
          <a:xfrm>
            <a:off x="370375" y="1341800"/>
            <a:ext cx="82884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FlipFit aims to address the following key objectives: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Streamlined Booking Experience: Simplify the process of booking gym slots across multiple centers in Bangalore through a user-friendly interface.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Optimized Resource Management: Efficiently manage gym resources such as available slots, equipment, and user capacities to ensure a smooth user experience.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Enhanced Partner Engagement: Foster strong partnerships with gyms by providing them with a robust platform to manage bookings, monitor attendance, and optimize resource utilization.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Customer Satisfaction: Improve customer satisfaction by offering transparent information on available slots, seamless booking processes, and timely notifications.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26" name="Google Shape;226;p42"/>
          <p:cNvSpPr txBox="1"/>
          <p:nvPr/>
        </p:nvSpPr>
        <p:spPr>
          <a:xfrm>
            <a:off x="3102875" y="545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Development</a:t>
            </a:r>
            <a:endParaRPr sz="30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/>
        </p:nvSpPr>
        <p:spPr>
          <a:xfrm>
            <a:off x="943425" y="370400"/>
            <a:ext cx="6536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Features of FlipFit Application</a:t>
            </a:r>
            <a:endParaRPr sz="285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Google Shape;232;p43"/>
          <p:cNvSpPr txBox="1"/>
          <p:nvPr/>
        </p:nvSpPr>
        <p:spPr>
          <a:xfrm>
            <a:off x="64500" y="1290175"/>
            <a:ext cx="9015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Different Gym owners from different centres can register their gyms on the app and smoothly run their business.</a:t>
            </a:r>
            <a:endParaRPr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Users can check the slots available in various gyms and choose according to their time, region and affordability. </a:t>
            </a:r>
            <a:endParaRPr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The credibility of the gyms are managed by the admin by approving verifying and approving the gym owners’ details.</a:t>
            </a:r>
            <a:endParaRPr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Booking of Slots in a Gym according to users convenience and availability in gyms.</a:t>
            </a:r>
            <a:endParaRPr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Users can cancel their booking and book another slot in case they miss the slot.</a:t>
            </a:r>
            <a:endParaRPr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Use of Databases for storing information about centers and booking. No in-memory storages</a:t>
            </a:r>
            <a:endParaRPr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Customers can view his/her plan basis day as input.</a:t>
            </a:r>
            <a:endParaRPr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Once the seats get filled up, there is a waiting list. Also waitlisted candidates get their slots booked when there is vacant slot.</a:t>
            </a:r>
            <a:endParaRPr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/>
        </p:nvSpPr>
        <p:spPr>
          <a:xfrm>
            <a:off x="2886200" y="405300"/>
            <a:ext cx="359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Project Structure</a:t>
            </a:r>
            <a:endParaRPr sz="32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38" name="Google Shape;238;p44"/>
          <p:cNvSpPr txBox="1"/>
          <p:nvPr/>
        </p:nvSpPr>
        <p:spPr>
          <a:xfrm>
            <a:off x="176250" y="1334800"/>
            <a:ext cx="87915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lang="en" sz="1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Beans: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Initialisation of classes and their setter and getters- Used for schema  and row mapping in  JDBC.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lang="en" sz="1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Client: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Added controller/frontend logic code which works in command line terminal. It acts as the entry point of FlipFit application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lang="en" sz="1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Business: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Working logic of the FlipFit features in the backend.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lang="en" sz="1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DAO: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Storing and retrieving of data from MYSQL database using queries.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lang="en" sz="1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Exceptions: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Custom exceptions designed to handle missing data or invalid credentials.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lang="en" sz="1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Constants: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Contains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the mysql queries as constants which can be used in DAO layer thus increasing code reusability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lang="en" sz="1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schema: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Contains the schema of the tables in database.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/>
        </p:nvSpPr>
        <p:spPr>
          <a:xfrm>
            <a:off x="950425" y="663875"/>
            <a:ext cx="691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Challenges Faced</a:t>
            </a:r>
            <a:endParaRPr b="1" sz="3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4" name="Google Shape;244;p45"/>
          <p:cNvSpPr txBox="1"/>
          <p:nvPr/>
        </p:nvSpPr>
        <p:spPr>
          <a:xfrm>
            <a:off x="628950" y="1593375"/>
            <a:ext cx="65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adapted to the new tech stacks.</a:t>
            </a:r>
            <a:endParaRPr sz="17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Installation of new softwares and adapting to work with them.</a:t>
            </a:r>
            <a:endParaRPr sz="17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Integration of different modules of project.</a:t>
            </a:r>
            <a:endParaRPr sz="17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Coordination and Communication among teammates while working remotely through version control system.</a:t>
            </a:r>
            <a:endParaRPr sz="17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Testing and debugging of the code according to changes in schema of database.</a:t>
            </a:r>
            <a:endParaRPr sz="17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/>
        </p:nvSpPr>
        <p:spPr>
          <a:xfrm>
            <a:off x="894550" y="5730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Learnings</a:t>
            </a:r>
            <a:endParaRPr sz="32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608000" y="1579375"/>
            <a:ext cx="75336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Team Collaboration and Effective Communication.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Tech Stack: Git, Github, Java, MySQL.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a fully working application along with scope of scalability at every stage.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the coupling and interdependence of modules while working of a large level project.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Industrial Development Practices and working under deadline.</a:t>
            </a:r>
            <a:endParaRPr sz="15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/>
        </p:nvSpPr>
        <p:spPr>
          <a:xfrm>
            <a:off x="922500" y="433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Learnings</a:t>
            </a:r>
            <a:endParaRPr sz="32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56" name="Google Shape;256;p47"/>
          <p:cNvSpPr txBox="1"/>
          <p:nvPr/>
        </p:nvSpPr>
        <p:spPr>
          <a:xfrm>
            <a:off x="628950" y="1467550"/>
            <a:ext cx="7533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lang="en"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Continuous change in code and its deployment to GitHub using git commands.</a:t>
            </a:r>
            <a:endParaRPr sz="16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lang="en"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Use of recent version of JAVA and APIs like Date and Time and Stream API for enhancing the efficiency of application.</a:t>
            </a:r>
            <a:endParaRPr sz="16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lang="en"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Learnt the need of use case diagrams, class diagrams, activity diagram before starting the project.</a:t>
            </a:r>
            <a:endParaRPr sz="16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lang="en"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Understood the need of proper commenting of code and documentation while working on a project that is being completed in stages.</a:t>
            </a:r>
            <a:endParaRPr sz="16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900" y="110425"/>
            <a:ext cx="7295999" cy="46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413800" y="718575"/>
            <a:ext cx="4784400" cy="15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50">
                <a:solidFill>
                  <a:srgbClr val="FFFFF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The Ask – Where we started?</a:t>
            </a:r>
            <a:endParaRPr b="0" sz="2650">
              <a:solidFill>
                <a:srgbClr val="FFFFF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511650" y="1719150"/>
            <a:ext cx="7392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FEFE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Beginners in software development, aiming to enhance our skills in UML, Java, MySQL, and web integration for real-world applications.</a:t>
            </a:r>
            <a:endParaRPr sz="1700">
              <a:solidFill>
                <a:srgbClr val="EFEFE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22374" cy="422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9"/>
          <p:cNvSpPr txBox="1"/>
          <p:nvPr/>
        </p:nvSpPr>
        <p:spPr>
          <a:xfrm>
            <a:off x="4968800" y="2167650"/>
            <a:ext cx="3000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>
                <a:solidFill>
                  <a:srgbClr val="027CD5"/>
                </a:solidFill>
              </a:rPr>
              <a:t>Q&amp;A</a:t>
            </a:r>
            <a:endParaRPr sz="4050">
              <a:solidFill>
                <a:srgbClr val="027CD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/>
          <p:nvPr/>
        </p:nvSpPr>
        <p:spPr>
          <a:xfrm>
            <a:off x="3072000" y="36619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Thank you!!</a:t>
            </a:r>
            <a:endParaRPr sz="400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630475" y="286525"/>
            <a:ext cx="7133700" cy="8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 for 6 Days</a:t>
            </a:r>
            <a:endParaRPr sz="29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413800" y="1273550"/>
            <a:ext cx="69591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8931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38"/>
              <a:buFont typeface="EB Garamond Medium"/>
              <a:buChar char="●"/>
            </a:pPr>
            <a:r>
              <a:rPr lang="en" sz="1737">
                <a:latin typeface="EB Garamond Medium"/>
                <a:ea typeface="EB Garamond Medium"/>
                <a:cs typeface="EB Garamond Medium"/>
                <a:sym typeface="EB Garamond Medium"/>
              </a:rPr>
              <a:t>6 Days plan.</a:t>
            </a:r>
            <a:endParaRPr sz="173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8931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38"/>
              <a:buFont typeface="EB Garamond Medium"/>
              <a:buChar char="●"/>
            </a:pPr>
            <a:r>
              <a:rPr lang="en" sz="1737">
                <a:latin typeface="EB Garamond Medium"/>
                <a:ea typeface="EB Garamond Medium"/>
                <a:cs typeface="EB Garamond Medium"/>
                <a:sym typeface="EB Garamond Medium"/>
              </a:rPr>
              <a:t>Every Day Discussion about Topics/ Technologies/ Doubt clearance.</a:t>
            </a:r>
            <a:endParaRPr sz="173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8931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38"/>
              <a:buFont typeface="Arial"/>
              <a:buChar char="●"/>
            </a:pPr>
            <a:r>
              <a:rPr lang="en" sz="1737">
                <a:latin typeface="EB Garamond Medium"/>
                <a:ea typeface="EB Garamond Medium"/>
                <a:cs typeface="EB Garamond Medium"/>
                <a:sym typeface="EB Garamond Medium"/>
              </a:rPr>
              <a:t>Everyday with SME/Trainer  discussion of Project progress &amp; Transformation based on UML &amp; Technologies.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 </a:t>
            </a:r>
            <a:endParaRPr sz="173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574550" y="369175"/>
            <a:ext cx="3751200" cy="14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Stakeholders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150" y="550750"/>
            <a:ext cx="4841275" cy="459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/>
        </p:nvSpPr>
        <p:spPr>
          <a:xfrm>
            <a:off x="574550" y="1243925"/>
            <a:ext cx="3000000" cy="30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SemiBold"/>
              <a:buAutoNum type="arabicPeriod"/>
            </a:pPr>
            <a:r>
              <a:rPr lang="en" sz="1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Sponsors</a:t>
            </a:r>
            <a:endParaRPr sz="17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Flipkart</a:t>
            </a:r>
            <a:endParaRPr sz="1500">
              <a:solidFill>
                <a:srgbClr val="FFDE1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SemiBold"/>
              <a:buAutoNum type="arabicPeriod"/>
            </a:pPr>
            <a:r>
              <a:rPr lang="en" sz="1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SME’s</a:t>
            </a:r>
            <a:endParaRPr sz="17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Amit Balyan</a:t>
            </a:r>
            <a:endParaRPr sz="1700">
              <a:solidFill>
                <a:srgbClr val="FFDE1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SemiBold"/>
              <a:buAutoNum type="arabicPeriod"/>
            </a:pPr>
            <a:r>
              <a:rPr lang="en" sz="17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Other HRs and Experts</a:t>
            </a:r>
            <a:endParaRPr sz="17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Anushka Khanna</a:t>
            </a:r>
            <a:endParaRPr sz="1500">
              <a:solidFill>
                <a:srgbClr val="FFDE1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Chaitra Harti</a:t>
            </a:r>
            <a:endParaRPr sz="1500">
              <a:solidFill>
                <a:srgbClr val="FFDE1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75" y="0"/>
            <a:ext cx="8759626" cy="48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100" y="981200"/>
            <a:ext cx="3740150" cy="37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594025" y="41235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Our Team</a:t>
            </a:r>
            <a:endParaRPr b="1" sz="3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691850" y="1160075"/>
            <a:ext cx="23082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Sanskruti Shahu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Pallavi Dhakne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Aman Mittal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Lakshmi </a:t>
            </a: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Priyanka</a:t>
            </a:r>
            <a:endParaRPr b="1" sz="8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Sakshi More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Shruti Kumari</a:t>
            </a:r>
            <a:endParaRPr b="1" sz="8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Archana Kumari</a:t>
            </a:r>
            <a:endParaRPr b="1" sz="8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Tusharika Maheshwari</a:t>
            </a:r>
            <a:endParaRPr b="1" sz="8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Vuddagiri Tejo Manasa 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Muhammad Zaid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1136350" y="1973875"/>
            <a:ext cx="42507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Our Journey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050" y="230625"/>
            <a:ext cx="4175800" cy="424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25" y="300525"/>
            <a:ext cx="7576825" cy="44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/>
        </p:nvSpPr>
        <p:spPr>
          <a:xfrm>
            <a:off x="3079950" y="412300"/>
            <a:ext cx="298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Project Goals</a:t>
            </a:r>
            <a:endParaRPr sz="33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02" name="Google Shape;202;p38"/>
          <p:cNvSpPr txBox="1"/>
          <p:nvPr/>
        </p:nvSpPr>
        <p:spPr>
          <a:xfrm>
            <a:off x="863700" y="1427700"/>
            <a:ext cx="7416600" cy="22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 develop a comprehensive FlipFit Gym Management System using full-stack development tools and technologies, enabling both agents and customers to seamlessly manage and access various gym services and product.</a:t>
            </a:r>
            <a:endParaRPr sz="17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This FlipFit Application helps the users to view all the gym centres that are available for the given city thereby choosing their feasible centre and a slot of their desired choice by checking the availability of it.</a:t>
            </a:r>
            <a:endParaRPr sz="17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